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Kinetics of chemical reactions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chemistry: optimizing conditions for maximum yield.</a:t>
            </a:r>
          </a:p>
          <a:p>
            <a:r>
              <a:rPr lang="en-US" dirty="0"/>
              <a:t>Environmental science: understanding pollutant degradation rates.</a:t>
            </a:r>
          </a:p>
          <a:p>
            <a:r>
              <a:rPr lang="en-US" dirty="0"/>
              <a:t>Biochemistry: enzyme kinetics and metabolic control.</a:t>
            </a:r>
          </a:p>
          <a:p>
            <a:br>
              <a:rPr lang="en-US" dirty="0"/>
            </a:br>
            <a:r>
              <a:rPr lang="en-US" dirty="0"/>
              <a:t>Chemical kinetics bridges theory and practice by explaining how, why, and how fast reactions occur.</a:t>
            </a:r>
            <a:br>
              <a:rPr lang="en-US" dirty="0"/>
            </a:br>
            <a:r>
              <a:rPr lang="en-US" dirty="0"/>
              <a:t>Mastery of kinetics enables control of chemical processes in laboratories, industries, and living systems.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114AB-399F-A1D0-C14E-2DCAF074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0324" r="6121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Chemical kinetics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Chemical kinetics is the study of the speed at which chemical reactions occur and the mechanisms by which they proceed.</a:t>
            </a:r>
            <a:br>
              <a:rPr lang="en-US" dirty="0"/>
            </a:br>
            <a:r>
              <a:rPr lang="en-US" dirty="0"/>
              <a:t>While thermodynamics tells us whether a reaction is possible, kinetics explains how fast it will occur and through what pathway.</a:t>
            </a:r>
            <a:br>
              <a:rPr lang="en-US" dirty="0"/>
            </a:br>
            <a:r>
              <a:rPr lang="en-US" dirty="0"/>
              <a:t>Understanding kinetics is essential for controlling industrial processes, designing catalysts, and studying biochemical systems.</a:t>
            </a:r>
          </a:p>
          <a:p>
            <a:endParaRPr lang="ru-KZ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Reaction rate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48" y="1894372"/>
            <a:ext cx="10058400" cy="4023360"/>
          </a:xfrm>
        </p:spPr>
        <p:txBody>
          <a:bodyPr/>
          <a:lstStyle/>
          <a:p>
            <a:r>
              <a:rPr lang="en-US" dirty="0"/>
              <a:t>The rate of a chemical reaction is the change in concentration of a reactant or product per unit time: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stoichiometric coefficients.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Rates can be measured experimentally by monitoring pressure, color, conductivity, or concentration changes.</a:t>
            </a:r>
          </a:p>
          <a:p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4A44504-C6B3-C227-D23D-DDF3EA60D420}"/>
                  </a:ext>
                </a:extLst>
              </p:cNvPr>
              <p:cNvSpPr/>
              <p:nvPr/>
            </p:nvSpPr>
            <p:spPr>
              <a:xfrm>
                <a:off x="3677056" y="2637564"/>
                <a:ext cx="3540867" cy="79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Rate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IQ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ar-IQ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ar-IQ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ar-IQ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IQ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ar-IQ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ar-IQ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ar-IQ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4A44504-C6B3-C227-D23D-DDF3EA60D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56" y="2637564"/>
                <a:ext cx="3540867" cy="791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Rate law and rate constant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law expresses how the rate depends on reactant concentrations: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sz="1800" i="1" dirty="0"/>
              <a:t>k</a:t>
            </a:r>
            <a:r>
              <a:rPr lang="en-US" sz="1800" dirty="0"/>
              <a:t> = rate constant</a:t>
            </a:r>
          </a:p>
          <a:p>
            <a:r>
              <a:rPr lang="en-US" sz="1800" i="1" dirty="0"/>
              <a:t>m</a:t>
            </a:r>
            <a:r>
              <a:rPr lang="en-US" sz="1800" dirty="0"/>
              <a:t>, </a:t>
            </a:r>
            <a:r>
              <a:rPr lang="en-US" sz="1800" i="1" dirty="0"/>
              <a:t>n</a:t>
            </a:r>
            <a:r>
              <a:rPr lang="en-US" sz="1800" dirty="0"/>
              <a:t> = reaction orders (determined experimentally)</a:t>
            </a:r>
          </a:p>
          <a:p>
            <a:br>
              <a:rPr lang="en-US" sz="1800" dirty="0"/>
            </a:br>
            <a:r>
              <a:rPr lang="en-US" dirty="0"/>
              <a:t>The overall order of the reaction is </a:t>
            </a:r>
            <a:r>
              <a:rPr lang="en-US" i="1" dirty="0"/>
              <a:t>m + 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Rate laws provide insight into the mechanism rather than just the stoichiometry.</a:t>
            </a:r>
          </a:p>
          <a:p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355C3DA-524F-CD03-C425-E310ED566E53}"/>
                  </a:ext>
                </a:extLst>
              </p:cNvPr>
              <p:cNvSpPr/>
              <p:nvPr/>
            </p:nvSpPr>
            <p:spPr>
              <a:xfrm>
                <a:off x="4315838" y="2383277"/>
                <a:ext cx="3560323" cy="7684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Rate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"/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IQ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"/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IQ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ru-KZ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355C3DA-524F-CD03-C425-E310ED566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38" y="2383277"/>
                <a:ext cx="3560323" cy="768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reaction rate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Concentration – higher concentration increases collision frequency.</a:t>
            </a:r>
          </a:p>
          <a:p>
            <a:r>
              <a:rPr lang="en-US" dirty="0"/>
              <a:t>Temperature – usually increases rate; described by the Arrhenius equation: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Catalysts – lower activation energy, providing an alternative pathway.</a:t>
            </a:r>
          </a:p>
          <a:p>
            <a:r>
              <a:rPr lang="en-US" dirty="0"/>
              <a:t>Surface area – affects heterogeneous reactions.</a:t>
            </a:r>
          </a:p>
          <a:p>
            <a:r>
              <a:rPr lang="en-US" dirty="0"/>
              <a:t>Nature of reactants – bond strength and phase matter.</a:t>
            </a:r>
          </a:p>
          <a:p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A3E5573-541B-3540-2D86-3AFB47A1A7DC}"/>
                  </a:ext>
                </a:extLst>
              </p:cNvPr>
              <p:cNvSpPr/>
              <p:nvPr/>
            </p:nvSpPr>
            <p:spPr>
              <a:xfrm>
                <a:off x="4447161" y="2745830"/>
                <a:ext cx="3297677" cy="7755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IQ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ar-IQ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𝑅𝑇</m:t>
                          </m:r>
                        </m:sup>
                      </m:sSup>
                    </m:oMath>
                  </m:oMathPara>
                </a14:m>
                <a:endParaRPr lang="ru-KZ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A3E5573-541B-3540-2D86-3AFB47A1A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61" y="2745830"/>
                <a:ext cx="3297677" cy="775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Reaction mechanisms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BC9ECA-99E9-E3E2-834E-853FA3DB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08612"/>
            <a:ext cx="5451627" cy="3720735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A mechanism is a sequence of elementary steps that describe the overall process.</a:t>
            </a:r>
            <a:br>
              <a:rPr lang="en-US" dirty="0"/>
            </a:br>
            <a:r>
              <a:rPr lang="en-US" dirty="0"/>
              <a:t>Each step has its own rate law, and the slowest one is the rate-determining step (RDS).</a:t>
            </a:r>
            <a:br>
              <a:rPr lang="en-US" dirty="0"/>
            </a:br>
            <a:r>
              <a:rPr lang="en-US" dirty="0"/>
              <a:t>Experimental rate laws help confirm or refute proposed mechanisms.</a:t>
            </a:r>
            <a:br>
              <a:rPr lang="en-US" dirty="0"/>
            </a:br>
            <a:r>
              <a:rPr lang="en-US" dirty="0"/>
              <a:t>Intermediates appear in the mechanism but not in the overall balanced equation.</a:t>
            </a:r>
          </a:p>
          <a:p>
            <a:endParaRPr lang="ru-KZ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/>
              <a:t>Theories of reaction rates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D34D0-D4B4-4526-5529-5D09A2A5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31638"/>
            <a:ext cx="6909801" cy="37312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b="1" dirty="0"/>
              <a:t>Collision theory</a:t>
            </a:r>
          </a:p>
          <a:p>
            <a:r>
              <a:rPr lang="en-US" dirty="0"/>
              <a:t>Reactions occur when molecules collide with sufficient energy and correct orientation.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CBCD-CE28-165F-FC7A-13EFF9F5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/>
              <a:t>Theories of reaction rates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08D51-328E-971F-D174-AA1249D7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03422"/>
            <a:ext cx="6909801" cy="43877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AD8EC-6504-8CD2-9DC8-38F6F08A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b="1" dirty="0"/>
              <a:t>Transition state theory</a:t>
            </a:r>
          </a:p>
          <a:p>
            <a:r>
              <a:rPr lang="en-US" dirty="0"/>
              <a:t>Reactants form an activated complex at the energy peak before transforming into products.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180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78FF-A700-C449-A737-68772C28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/>
              <a:t>Theories of reaction rates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A2CBC5-B700-1809-4764-FF3CC239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30678"/>
            <a:ext cx="6909801" cy="4733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A3277-2EF0-549D-267C-DAD64A54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b="1" dirty="0"/>
              <a:t>Activated complex energy profile</a:t>
            </a:r>
          </a:p>
          <a:p>
            <a:r>
              <a:rPr lang="en-US" dirty="0"/>
              <a:t>Shows energy change from reactants → activated complex → products.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6583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444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Cambria Math</vt:lpstr>
      <vt:lpstr>Тема Office</vt:lpstr>
      <vt:lpstr>Ретро</vt:lpstr>
      <vt:lpstr>Kinetics of chemical reactions</vt:lpstr>
      <vt:lpstr>Chemical kinetics</vt:lpstr>
      <vt:lpstr>Reaction rate</vt:lpstr>
      <vt:lpstr>Rate law and rate constant</vt:lpstr>
      <vt:lpstr>Factors affecting reaction rate</vt:lpstr>
      <vt:lpstr>Reaction mechanisms</vt:lpstr>
      <vt:lpstr>Theories of reaction rates</vt:lpstr>
      <vt:lpstr>Theories of reaction rates</vt:lpstr>
      <vt:lpstr>Theories of reaction rates</vt:lpstr>
      <vt:lpstr>Applications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2025-11-05T11:23:28Z</dcterms:modified>
</cp:coreProperties>
</file>